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7"/>
  </p:notesMasterIdLst>
  <p:sldIdLst>
    <p:sldId id="256" r:id="rId2"/>
    <p:sldId id="260" r:id="rId3"/>
    <p:sldId id="295" r:id="rId4"/>
    <p:sldId id="296" r:id="rId5"/>
    <p:sldId id="258" r:id="rId6"/>
    <p:sldId id="297" r:id="rId7"/>
    <p:sldId id="279" r:id="rId8"/>
    <p:sldId id="291" r:id="rId9"/>
    <p:sldId id="292" r:id="rId10"/>
    <p:sldId id="298" r:id="rId11"/>
    <p:sldId id="280" r:id="rId12"/>
    <p:sldId id="281" r:id="rId13"/>
    <p:sldId id="299" r:id="rId14"/>
    <p:sldId id="300" r:id="rId15"/>
    <p:sldId id="29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BBE23-B4C8-41D9-9CCF-E390D627293A}" type="datetimeFigureOut">
              <a:rPr lang="en-SG" smtClean="0"/>
              <a:t>01/10/2016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189E6-03AE-4741-9B5B-AC46E443D1E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5018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smtClean="0"/>
              <a:t>We can only speak </a:t>
            </a:r>
            <a:r>
              <a:rPr lang="en-SG" dirty="0" err="1" smtClean="0"/>
              <a:t>abt</a:t>
            </a:r>
            <a:r>
              <a:rPr lang="en-SG" dirty="0" smtClean="0"/>
              <a:t> 200 words per minute; our brain can process (thru</a:t>
            </a:r>
            <a:r>
              <a:rPr lang="en-SG" baseline="0" dirty="0" smtClean="0"/>
              <a:t> listening) 400 words per min; therefore there will be day-dreaming gaps </a:t>
            </a:r>
            <a:r>
              <a:rPr lang="en-SG" dirty="0" smtClean="0"/>
              <a:t> 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F67683-8ABA-42BF-AAD5-F692B0AE10AB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3965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sz="5400" b="1" dirty="0" smtClean="0">
                <a:solidFill>
                  <a:srgbClr val="0070C0"/>
                </a:solidFill>
              </a:rPr>
              <a:t>The Life-giving Word</a:t>
            </a:r>
            <a:endParaRPr lang="en-SG" sz="54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SG" b="1" dirty="0" smtClean="0">
                <a:solidFill>
                  <a:srgbClr val="0070C0"/>
                </a:solidFill>
              </a:rPr>
              <a:t>1 Oct 2016</a:t>
            </a:r>
          </a:p>
          <a:p>
            <a:r>
              <a:rPr lang="en-SG" b="1" dirty="0" smtClean="0">
                <a:solidFill>
                  <a:srgbClr val="0070C0"/>
                </a:solidFill>
              </a:rPr>
              <a:t>Cecil Ang</a:t>
            </a:r>
            <a:endParaRPr lang="en-SG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39750" indent="-539750"/>
            <a:r>
              <a:rPr lang="en-SG" dirty="0" smtClean="0"/>
              <a:t>1. Quick </a:t>
            </a:r>
            <a:r>
              <a:rPr lang="en-SG" dirty="0"/>
              <a:t>to hear, slow to </a:t>
            </a:r>
            <a:r>
              <a:rPr lang="en-SG" dirty="0" smtClean="0"/>
              <a:t>speak </a:t>
            </a:r>
            <a:r>
              <a:rPr lang="en-SG" dirty="0"/>
              <a:t>(v 19)</a:t>
            </a:r>
            <a:endParaRPr lang="en-SG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SG" sz="2800" dirty="0" smtClean="0"/>
              <a:t>Jesus is always listening and attentive to the needs of the people He encounters:</a:t>
            </a:r>
          </a:p>
          <a:p>
            <a:r>
              <a:rPr lang="en-SG" sz="2800" dirty="0" smtClean="0"/>
              <a:t>Woman at the well (</a:t>
            </a:r>
            <a:r>
              <a:rPr lang="en-SG" sz="2800" dirty="0" err="1" smtClean="0"/>
              <a:t>Jn</a:t>
            </a:r>
            <a:r>
              <a:rPr lang="en-SG" sz="2800" dirty="0" smtClean="0"/>
              <a:t> 4:7-26)</a:t>
            </a:r>
          </a:p>
          <a:p>
            <a:r>
              <a:rPr lang="en-SG" sz="2800" dirty="0" smtClean="0"/>
              <a:t>Woman with the issue of blood (</a:t>
            </a:r>
            <a:r>
              <a:rPr lang="en-SG" sz="2800" dirty="0" err="1" smtClean="0"/>
              <a:t>Lk</a:t>
            </a:r>
            <a:r>
              <a:rPr lang="en-SG" sz="2800" dirty="0" smtClean="0"/>
              <a:t> 8:43-48)</a:t>
            </a:r>
          </a:p>
          <a:p>
            <a:r>
              <a:rPr lang="en-SG" sz="2800" dirty="0" smtClean="0"/>
              <a:t>Zacchaeus, the chief tax collector (</a:t>
            </a:r>
            <a:r>
              <a:rPr lang="en-SG" sz="2800" dirty="0" err="1" smtClean="0"/>
              <a:t>Lk</a:t>
            </a:r>
            <a:r>
              <a:rPr lang="en-SG" sz="2800" dirty="0" smtClean="0"/>
              <a:t> 19:1-10)</a:t>
            </a:r>
          </a:p>
        </p:txBody>
      </p:sp>
    </p:spTree>
    <p:extLst>
      <p:ext uri="{BB962C8B-B14F-4D97-AF65-F5344CB8AC3E}">
        <p14:creationId xmlns:p14="http://schemas.microsoft.com/office/powerpoint/2010/main" val="22079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0238" lvl="0" indent="-630238"/>
            <a:r>
              <a:rPr lang="en-SG" dirty="0" smtClean="0"/>
              <a:t>2. </a:t>
            </a:r>
            <a:r>
              <a:rPr lang="en-SG" dirty="0"/>
              <a:t>Receive </a:t>
            </a:r>
            <a:r>
              <a:rPr lang="en-SG" dirty="0" smtClean="0"/>
              <a:t>with meekness the </a:t>
            </a:r>
            <a:r>
              <a:rPr lang="en-SG" dirty="0"/>
              <a:t>implanted word </a:t>
            </a:r>
            <a:r>
              <a:rPr lang="en-SG" dirty="0" smtClean="0"/>
              <a:t>(</a:t>
            </a:r>
            <a:r>
              <a:rPr lang="en-SG" dirty="0"/>
              <a:t>v 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SG" sz="2400" dirty="0"/>
              <a:t>Before there can be fruitfulness in our Christian life, there has to be weeding and </a:t>
            </a:r>
            <a:r>
              <a:rPr lang="en-SG" sz="2400" dirty="0" smtClean="0"/>
              <a:t>sowing: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Weeding </a:t>
            </a:r>
            <a:r>
              <a:rPr lang="en-SG" sz="2200" dirty="0"/>
              <a:t>out filthiness &amp; </a:t>
            </a:r>
            <a:r>
              <a:rPr lang="en-SG" sz="2200" dirty="0" smtClean="0"/>
              <a:t>wickedness (pride/self-centredness)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Sowing the </a:t>
            </a:r>
            <a:r>
              <a:rPr lang="en-SG" sz="2200" dirty="0"/>
              <a:t>seed </a:t>
            </a:r>
            <a:r>
              <a:rPr lang="en-SG" sz="2200" dirty="0" smtClean="0"/>
              <a:t>of </a:t>
            </a:r>
            <a:r>
              <a:rPr lang="en-SG" sz="2200" dirty="0"/>
              <a:t>God’s </a:t>
            </a:r>
            <a:r>
              <a:rPr lang="en-SG" sz="2200" dirty="0" smtClean="0"/>
              <a:t>Word (reading &amp; meditation)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Receiving it with </a:t>
            </a:r>
            <a:r>
              <a:rPr lang="en-SG" sz="2200" dirty="0"/>
              <a:t>meekness: strength under control; laying aside of personal rights to accomplish the will of God</a:t>
            </a:r>
          </a:p>
          <a:p>
            <a:pPr lvl="0"/>
            <a:r>
              <a:rPr lang="en-SG" sz="2400" dirty="0" smtClean="0"/>
              <a:t>Salvation of your soul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Mind (Rom 12:2a)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Will (Rom 12:2b)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G" sz="2200" dirty="0" smtClean="0"/>
              <a:t>Emotions (</a:t>
            </a:r>
            <a:r>
              <a:rPr lang="en-SG" sz="2200" dirty="0" err="1" smtClean="0"/>
              <a:t>Eph</a:t>
            </a:r>
            <a:r>
              <a:rPr lang="en-SG" sz="2200" dirty="0" smtClean="0"/>
              <a:t> 4:31-32)</a:t>
            </a:r>
            <a:endParaRPr lang="en-SG" sz="2200" dirty="0"/>
          </a:p>
          <a:p>
            <a:pPr marL="0" indent="0">
              <a:buNone/>
            </a:pPr>
            <a:endParaRPr lang="en-S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1567" y="4392118"/>
            <a:ext cx="4766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Do not be conformed to this </a:t>
            </a:r>
            <a:r>
              <a:rPr lang="en-SG" dirty="0" smtClean="0"/>
              <a:t>world, but </a:t>
            </a:r>
            <a:r>
              <a:rPr lang="en-SG" dirty="0"/>
              <a:t>be transformed by the </a:t>
            </a:r>
            <a:r>
              <a:rPr lang="en-SG" dirty="0">
                <a:solidFill>
                  <a:srgbClr val="FF0000"/>
                </a:solidFill>
              </a:rPr>
              <a:t>renewal of your mind</a:t>
            </a:r>
            <a:r>
              <a:rPr lang="en-SG" dirty="0"/>
              <a:t>, that by testing you may </a:t>
            </a:r>
            <a:r>
              <a:rPr lang="en-SG" dirty="0">
                <a:solidFill>
                  <a:srgbClr val="FF0000"/>
                </a:solidFill>
              </a:rPr>
              <a:t>discern</a:t>
            </a:r>
            <a:r>
              <a:rPr lang="en-SG" dirty="0"/>
              <a:t> what is </a:t>
            </a:r>
            <a:r>
              <a:rPr lang="en-SG" dirty="0">
                <a:solidFill>
                  <a:srgbClr val="FF0000"/>
                </a:solidFill>
              </a:rPr>
              <a:t>the will of God</a:t>
            </a:r>
            <a:r>
              <a:rPr lang="en-SG" dirty="0"/>
              <a:t>, what is good and acceptable and perfect</a:t>
            </a:r>
            <a:r>
              <a:rPr lang="en-SG" dirty="0" smtClean="0"/>
              <a:t>.  Rom 12:2 ESV</a:t>
            </a:r>
            <a:endParaRPr lang="en-SG" dirty="0"/>
          </a:p>
        </p:txBody>
      </p:sp>
      <p:sp>
        <p:nvSpPr>
          <p:cNvPr id="5" name="TextBox 4"/>
          <p:cNvSpPr txBox="1"/>
          <p:nvPr/>
        </p:nvSpPr>
        <p:spPr>
          <a:xfrm>
            <a:off x="5231567" y="4392118"/>
            <a:ext cx="54714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Let all </a:t>
            </a:r>
            <a:r>
              <a:rPr lang="en-SG" dirty="0">
                <a:solidFill>
                  <a:srgbClr val="FF0000"/>
                </a:solidFill>
              </a:rPr>
              <a:t>bitterness</a:t>
            </a:r>
            <a:r>
              <a:rPr lang="en-SG" dirty="0"/>
              <a:t> and </a:t>
            </a:r>
            <a:r>
              <a:rPr lang="en-SG" dirty="0">
                <a:solidFill>
                  <a:srgbClr val="FF0000"/>
                </a:solidFill>
              </a:rPr>
              <a:t>wrath</a:t>
            </a:r>
            <a:r>
              <a:rPr lang="en-SG" dirty="0"/>
              <a:t> and </a:t>
            </a:r>
            <a:r>
              <a:rPr lang="en-SG" dirty="0">
                <a:solidFill>
                  <a:srgbClr val="FF0000"/>
                </a:solidFill>
              </a:rPr>
              <a:t>anger</a:t>
            </a:r>
            <a:r>
              <a:rPr lang="en-SG" dirty="0"/>
              <a:t> and </a:t>
            </a:r>
            <a:r>
              <a:rPr lang="en-SG" dirty="0" err="1">
                <a:solidFill>
                  <a:srgbClr val="FF0000"/>
                </a:solidFill>
              </a:rPr>
              <a:t>clamor</a:t>
            </a:r>
            <a:r>
              <a:rPr lang="en-SG" dirty="0">
                <a:solidFill>
                  <a:srgbClr val="FF0000"/>
                </a:solidFill>
              </a:rPr>
              <a:t> </a:t>
            </a:r>
            <a:r>
              <a:rPr lang="en-SG" dirty="0"/>
              <a:t>and </a:t>
            </a:r>
            <a:r>
              <a:rPr lang="en-SG" dirty="0">
                <a:solidFill>
                  <a:srgbClr val="FF0000"/>
                </a:solidFill>
              </a:rPr>
              <a:t>slander</a:t>
            </a:r>
            <a:r>
              <a:rPr lang="en-SG" dirty="0"/>
              <a:t> be put away from you, along with all </a:t>
            </a:r>
            <a:r>
              <a:rPr lang="en-SG" dirty="0">
                <a:solidFill>
                  <a:srgbClr val="FF0000"/>
                </a:solidFill>
              </a:rPr>
              <a:t>malice</a:t>
            </a:r>
            <a:r>
              <a:rPr lang="en-SG" dirty="0"/>
              <a:t>. </a:t>
            </a:r>
            <a:r>
              <a:rPr lang="en-SG" dirty="0" smtClean="0"/>
              <a:t>Be </a:t>
            </a:r>
            <a:r>
              <a:rPr lang="en-SG" dirty="0"/>
              <a:t>kind to one another, </a:t>
            </a:r>
            <a:r>
              <a:rPr lang="en-SG" dirty="0" err="1"/>
              <a:t>tenderhearted</a:t>
            </a:r>
            <a:r>
              <a:rPr lang="en-SG" dirty="0"/>
              <a:t>, forgiving one another, as God in Christ forgave you</a:t>
            </a:r>
            <a:r>
              <a:rPr lang="en-SG" dirty="0" smtClean="0"/>
              <a:t>.  </a:t>
            </a:r>
            <a:r>
              <a:rPr lang="en-SG" dirty="0" err="1" smtClean="0"/>
              <a:t>Eph</a:t>
            </a:r>
            <a:r>
              <a:rPr lang="en-SG" dirty="0" smtClean="0"/>
              <a:t> 4:31-32 ESV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8421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0238" lvl="0" indent="-630238"/>
            <a:r>
              <a:rPr lang="en-SG" dirty="0" smtClean="0"/>
              <a:t>3. </a:t>
            </a:r>
            <a:r>
              <a:rPr lang="en-SG" dirty="0"/>
              <a:t>Be doers of the word, and not hearers only (v 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237719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SG" sz="2400" dirty="0"/>
              <a:t>For it is not the hearers of the law who are righteous before God, but the doers of the law who will be justified.  </a:t>
            </a:r>
            <a:r>
              <a:rPr lang="en-SG" sz="2400" dirty="0" smtClean="0"/>
              <a:t>	Rom </a:t>
            </a:r>
            <a:r>
              <a:rPr lang="en-SG" sz="2400" dirty="0"/>
              <a:t>2:13 ESV</a:t>
            </a:r>
          </a:p>
          <a:p>
            <a:pPr marL="269875" lvl="1" indent="-269875"/>
            <a:r>
              <a:rPr lang="en-SG" sz="2400" dirty="0" smtClean="0"/>
              <a:t>The </a:t>
            </a:r>
            <a:r>
              <a:rPr lang="en-SG" sz="2400" dirty="0"/>
              <a:t>longest distance is between the head and the </a:t>
            </a:r>
            <a:r>
              <a:rPr lang="en-SG" sz="2400" dirty="0" smtClean="0"/>
              <a:t>heart; it is pointless to have head knowledge</a:t>
            </a:r>
            <a:r>
              <a:rPr lang="en-SG" sz="2400" dirty="0"/>
              <a:t> </a:t>
            </a:r>
            <a:r>
              <a:rPr lang="en-SG" sz="2400" dirty="0" smtClean="0"/>
              <a:t>without heart knowledge. </a:t>
            </a:r>
            <a:endParaRPr lang="en-SG" sz="2400" dirty="0"/>
          </a:p>
          <a:p>
            <a:pPr marL="269875" lvl="1" indent="-269875"/>
            <a:r>
              <a:rPr lang="en-SG" sz="2400" dirty="0"/>
              <a:t>A hearer is compared to a person looking into a mirror and forgets what he was like. It may reveal that his hair was unkempt and he needed to comb it but he didn’t do anything about it.  </a:t>
            </a:r>
          </a:p>
          <a:p>
            <a:pPr marL="269875" lvl="1" indent="-269875"/>
            <a:r>
              <a:rPr lang="en-SG" sz="2400" dirty="0" smtClean="0"/>
              <a:t>A </a:t>
            </a:r>
            <a:r>
              <a:rPr lang="en-SG" sz="2400" dirty="0"/>
              <a:t>doer perseveres in doing what the perfect law of liberty (which does not enslave but liberates) says and will be blessed.  Spiritual </a:t>
            </a:r>
            <a:r>
              <a:rPr lang="en-SG" sz="2400" dirty="0" smtClean="0"/>
              <a:t>growth/blessing </a:t>
            </a:r>
            <a:r>
              <a:rPr lang="en-SG" sz="2400" dirty="0"/>
              <a:t>is a function of </a:t>
            </a:r>
            <a:r>
              <a:rPr lang="en-SG" sz="2400" dirty="0" smtClean="0"/>
              <a:t>our obedience </a:t>
            </a:r>
            <a:r>
              <a:rPr lang="en-SG" sz="2400" dirty="0"/>
              <a:t>to God’s word. </a:t>
            </a:r>
          </a:p>
          <a:p>
            <a:pPr marL="269875" indent="-269875">
              <a:buNone/>
            </a:pP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12412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0238" lvl="0" indent="-630238"/>
            <a:r>
              <a:rPr lang="en-SG" dirty="0" smtClean="0"/>
              <a:t>3. </a:t>
            </a:r>
            <a:r>
              <a:rPr lang="en-SG" dirty="0"/>
              <a:t>Be doers of the word, and not hearers only (v 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SG" sz="2800" dirty="0" smtClean="0"/>
              <a:t>Is </a:t>
            </a:r>
            <a:r>
              <a:rPr lang="en-SG" sz="2800" dirty="0"/>
              <a:t>anyone among you sick? Let him call for the elders of the church, and let them pray over him, anointing him with oil in the name of the Lord. </a:t>
            </a:r>
            <a:r>
              <a:rPr lang="en-SG" sz="2800" b="1" baseline="30000" dirty="0"/>
              <a:t> </a:t>
            </a:r>
            <a:r>
              <a:rPr lang="en-SG" sz="2800" dirty="0"/>
              <a:t>And the prayer of faith will save the one who is sick, and the Lord will raise him up. And if he has committed sins, he will be forgiven. </a:t>
            </a:r>
            <a:r>
              <a:rPr lang="en-SG" sz="2800" b="1" baseline="30000" dirty="0"/>
              <a:t> </a:t>
            </a:r>
            <a:r>
              <a:rPr lang="en-SG" sz="2800" dirty="0" smtClean="0"/>
              <a:t>Therefore</a:t>
            </a:r>
            <a:r>
              <a:rPr lang="en-SG" sz="2800" dirty="0"/>
              <a:t>, confess your sins to one another and pray for one another, that you may be healed. </a:t>
            </a:r>
            <a:r>
              <a:rPr lang="en-SG" sz="2800" dirty="0" smtClean="0"/>
              <a:t>  							         James 5:14-16 ESV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4658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b="1" dirty="0"/>
              <a:t>The Life-giving Word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SG" sz="2800" b="1" baseline="30000" dirty="0"/>
              <a:t>12 </a:t>
            </a:r>
            <a:r>
              <a:rPr lang="en-SG" sz="2800" dirty="0"/>
              <a:t>For the word of God is living </a:t>
            </a:r>
            <a:r>
              <a:rPr lang="en-SG" sz="2800" dirty="0" smtClean="0"/>
              <a:t>and active</a:t>
            </a:r>
            <a:r>
              <a:rPr lang="en-SG" sz="2800" dirty="0"/>
              <a:t>, sharper than any two-edged sword, piercing to the division of soul and of spirit, of joints and of marrow, and discerning the thoughts and intentions of the heart. </a:t>
            </a:r>
            <a:r>
              <a:rPr lang="en-SG" sz="2800" b="1" baseline="30000" dirty="0"/>
              <a:t>13 </a:t>
            </a:r>
            <a:r>
              <a:rPr lang="en-SG" sz="2800" dirty="0"/>
              <a:t>And no creature is hidden from his sight, but all are naked and exposed to the eyes </a:t>
            </a:r>
            <a:r>
              <a:rPr lang="en-SG" sz="2800" dirty="0" smtClean="0"/>
              <a:t>of to </a:t>
            </a:r>
            <a:r>
              <a:rPr lang="en-SG" sz="2800" dirty="0"/>
              <a:t>whom we must give account</a:t>
            </a:r>
            <a:r>
              <a:rPr lang="en-SG" sz="2800" dirty="0" smtClean="0"/>
              <a:t>.    </a:t>
            </a:r>
          </a:p>
          <a:p>
            <a:pPr marL="0" indent="0">
              <a:buNone/>
            </a:pPr>
            <a:r>
              <a:rPr lang="en-SG" sz="2800" dirty="0"/>
              <a:t>	</a:t>
            </a:r>
            <a:r>
              <a:rPr lang="en-SG" sz="2800" dirty="0" smtClean="0"/>
              <a:t>						     </a:t>
            </a:r>
            <a:r>
              <a:rPr lang="en-SG" sz="2800" dirty="0" err="1" smtClean="0"/>
              <a:t>Heb</a:t>
            </a:r>
            <a:r>
              <a:rPr lang="en-SG" sz="2800" dirty="0" smtClean="0"/>
              <a:t> 4:12-13 ESV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336133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b="1" dirty="0"/>
              <a:t>The Life-giving Word</a:t>
            </a:r>
            <a:endParaRPr lang="en-S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798428"/>
              </p:ext>
            </p:extLst>
          </p:nvPr>
        </p:nvGraphicFramePr>
        <p:xfrm>
          <a:off x="1066800" y="2103438"/>
          <a:ext cx="10058400" cy="3979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SG" sz="2400" dirty="0" smtClean="0">
                          <a:latin typeface="+mn-lt"/>
                        </a:rPr>
                        <a:t>How to Respond?</a:t>
                      </a:r>
                      <a:endParaRPr lang="en-SG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>
                          <a:latin typeface="+mn-lt"/>
                        </a:rPr>
                        <a:t>Benefits</a:t>
                      </a:r>
                      <a:endParaRPr lang="en-SG" sz="2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2400" dirty="0" smtClean="0"/>
                        <a:t> Quick to hear, slow to speak (v19)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Avoiding sin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Curbing loose</a:t>
                      </a:r>
                      <a:r>
                        <a:rPr lang="en-SG" sz="2400" baseline="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 tongue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2400" baseline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Curbing anger</a:t>
                      </a:r>
                      <a:endParaRPr lang="en-SG" sz="2400" dirty="0" smtClean="0">
                        <a:effectLst/>
                        <a:latin typeface="+mn-lt"/>
                        <a:ea typeface="SimSun" panose="02010600030101010101" pitchFamily="2" charset="-122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2"/>
                      </a:pPr>
                      <a:r>
                        <a:rPr lang="en-SG" sz="2400" dirty="0" smtClean="0"/>
                        <a:t>Receive with meekness the implanted word (v 21)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Salvation</a:t>
                      </a:r>
                      <a:r>
                        <a:rPr lang="en-SG" sz="2400" baseline="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 of our souls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Dealing with iniquities</a:t>
                      </a:r>
                      <a:r>
                        <a:rPr lang="en-SG" sz="2400" baseline="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 – pride/wickedness</a:t>
                      </a:r>
                      <a:endParaRPr lang="en-SG" sz="2400" dirty="0">
                        <a:effectLst/>
                        <a:latin typeface="+mn-lt"/>
                        <a:ea typeface="SimSun" panose="02010600030101010101" pitchFamily="2" charset="-122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 startAt="3"/>
                      </a:pPr>
                      <a:r>
                        <a:rPr lang="en-SG" sz="2400" dirty="0" smtClean="0"/>
                        <a:t>Be doers of the word, and not hearers only (v 22)</a:t>
                      </a:r>
                      <a:endParaRPr lang="en-SG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Blessing in what we do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Avoid self-deception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2400" dirty="0" smtClean="0">
                          <a:effectLst/>
                          <a:latin typeface="+mn-lt"/>
                          <a:ea typeface="SimSun" panose="02010600030101010101" pitchFamily="2" charset="-122"/>
                          <a:cs typeface="Latha" panose="020B0604020202020204" pitchFamily="34" charset="0"/>
                        </a:rPr>
                        <a:t>Avoid being a hypocrite</a:t>
                      </a:r>
                      <a:endParaRPr lang="en-SG" sz="2400" dirty="0">
                        <a:effectLst/>
                        <a:latin typeface="+mn-lt"/>
                        <a:ea typeface="SimSun" panose="02010600030101010101" pitchFamily="2" charset="-122"/>
                        <a:cs typeface="Latha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9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b="1" dirty="0" smtClean="0"/>
              <a:t>Outline to the Book of James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35" y="2014194"/>
            <a:ext cx="10058400" cy="40907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SG" sz="2000" dirty="0"/>
              <a:t>Of his own will he brought us forth by the </a:t>
            </a:r>
            <a:r>
              <a:rPr lang="en-SG" sz="2000" u="sng" dirty="0"/>
              <a:t>word of truth</a:t>
            </a:r>
            <a:r>
              <a:rPr lang="en-SG" sz="2000" dirty="0"/>
              <a:t>, that we should be a kind of </a:t>
            </a:r>
            <a:r>
              <a:rPr lang="en-SG" sz="2000" dirty="0" err="1"/>
              <a:t>firstfruits</a:t>
            </a:r>
            <a:r>
              <a:rPr lang="en-SG" sz="2000" dirty="0"/>
              <a:t> of his creatures</a:t>
            </a:r>
            <a:r>
              <a:rPr lang="en-SG" sz="2000" dirty="0" smtClean="0"/>
              <a:t>.					James 1:18 ESV</a:t>
            </a:r>
            <a:endParaRPr lang="en-SG" sz="2000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58187"/>
              </p:ext>
            </p:extLst>
          </p:nvPr>
        </p:nvGraphicFramePr>
        <p:xfrm>
          <a:off x="1066800" y="3019858"/>
          <a:ext cx="9950824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342"/>
                <a:gridCol w="5719482"/>
              </a:tblGrid>
              <a:tr h="326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000" u="none" dirty="0" smtClean="0"/>
                        <a:t>Basic Christian Principles (1:2 – 27)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2000" u="none" dirty="0" smtClean="0"/>
                        <a:t>Distinctive Christian characteristics (2:1 – 5:6)</a:t>
                      </a:r>
                    </a:p>
                  </a:txBody>
                  <a:tcPr/>
                </a:tc>
              </a:tr>
              <a:tr h="2041092">
                <a:tc>
                  <a:txBody>
                    <a:bodyPr/>
                    <a:lstStyle/>
                    <a:p>
                      <a:r>
                        <a:rPr lang="en-SG" sz="2000" dirty="0" smtClean="0"/>
                        <a:t>1:2 – 12   The life-giving trial</a:t>
                      </a:r>
                    </a:p>
                    <a:p>
                      <a:r>
                        <a:rPr lang="en-SG" sz="2000" dirty="0" smtClean="0"/>
                        <a:t>1:13 – 18 The life-giving God</a:t>
                      </a:r>
                    </a:p>
                    <a:p>
                      <a:r>
                        <a:rPr lang="en-SG" sz="2000" dirty="0" smtClean="0"/>
                        <a:t>1:19 – 27 The life-giving Word</a:t>
                      </a:r>
                    </a:p>
                    <a:p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000" dirty="0" smtClean="0"/>
                        <a:t>2:1 – 16   </a:t>
                      </a:r>
                      <a:r>
                        <a:rPr lang="en-SG" sz="2000" dirty="0" smtClean="0">
                          <a:solidFill>
                            <a:schemeClr val="tx1"/>
                          </a:solidFill>
                        </a:rPr>
                        <a:t>Concern of the needy </a:t>
                      </a:r>
                    </a:p>
                    <a:p>
                      <a:r>
                        <a:rPr lang="en-SG" sz="2000" dirty="0" smtClean="0">
                          <a:solidFill>
                            <a:schemeClr val="tx1"/>
                          </a:solidFill>
                        </a:rPr>
                        <a:t>3:1 – 18   Words and Wisdom </a:t>
                      </a:r>
                    </a:p>
                    <a:p>
                      <a:r>
                        <a:rPr lang="en-SG" sz="2000" dirty="0" smtClean="0">
                          <a:solidFill>
                            <a:schemeClr val="tx1"/>
                          </a:solidFill>
                        </a:rPr>
                        <a:t>4:1 – 5:6  Christian constancy</a:t>
                      </a:r>
                    </a:p>
                    <a:p>
                      <a:r>
                        <a:rPr lang="en-SG" sz="2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Conclusion: abiding Christian concerns (5:7 – 20)</a:t>
                      </a:r>
                      <a:endParaRPr lang="en-SG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S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Marked by perseverance (v 7 – 12)</a:t>
                      </a:r>
                    </a:p>
                    <a:p>
                      <a:r>
                        <a:rPr lang="en-SG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Marked by prayer (v 13 – 18)</a:t>
                      </a:r>
                    </a:p>
                    <a:p>
                      <a:r>
                        <a:rPr lang="en-SG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Mutual concern for one another </a:t>
                      </a:r>
                      <a:r>
                        <a:rPr lang="en-S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 19 – 20) </a:t>
                      </a:r>
                      <a:endParaRPr lang="en-SG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15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sz="4400" dirty="0" smtClean="0"/>
              <a:t>The Enduring Word of God</a:t>
            </a:r>
            <a:endParaRPr lang="en-S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G" sz="2800" dirty="0" smtClean="0"/>
              <a:t>Since </a:t>
            </a:r>
            <a:r>
              <a:rPr lang="en-SG" sz="2800" dirty="0"/>
              <a:t>you have been born again, not of perishable seed but of imperishable, through the living and abiding </a:t>
            </a:r>
            <a:r>
              <a:rPr lang="en-SG" sz="2800" dirty="0" smtClean="0"/>
              <a:t>word (logos) </a:t>
            </a:r>
            <a:r>
              <a:rPr lang="en-SG" sz="2800" dirty="0"/>
              <a:t>of </a:t>
            </a:r>
            <a:r>
              <a:rPr lang="en-SG" sz="2800" dirty="0" smtClean="0"/>
              <a:t>God; for </a:t>
            </a:r>
            <a:r>
              <a:rPr lang="en-SG" sz="2800" dirty="0"/>
              <a:t>“All flesh is like grass and all its glory like the flower of grass.  The grass withers, and the flower falls, but the word </a:t>
            </a:r>
            <a:r>
              <a:rPr lang="en-SG" sz="2800" dirty="0" smtClean="0"/>
              <a:t>(</a:t>
            </a:r>
            <a:r>
              <a:rPr lang="en-SG" sz="2800" dirty="0" err="1" smtClean="0"/>
              <a:t>rhema</a:t>
            </a:r>
            <a:r>
              <a:rPr lang="en-SG" sz="2800" dirty="0" smtClean="0"/>
              <a:t>) of </a:t>
            </a:r>
            <a:r>
              <a:rPr lang="en-SG" sz="2800" dirty="0"/>
              <a:t>the Lord remains forever.”   </a:t>
            </a:r>
            <a:r>
              <a:rPr lang="en-SG" sz="2800" dirty="0" smtClean="0"/>
              <a:t>							    1 </a:t>
            </a:r>
            <a:r>
              <a:rPr lang="en-SG" sz="2800" dirty="0"/>
              <a:t>Pet </a:t>
            </a:r>
            <a:r>
              <a:rPr lang="en-SG" sz="2800" dirty="0" smtClean="0"/>
              <a:t>1:23-25 </a:t>
            </a:r>
            <a:r>
              <a:rPr lang="en-SG" sz="2800" dirty="0"/>
              <a:t>ESV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352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350432"/>
              </p:ext>
            </p:extLst>
          </p:nvPr>
        </p:nvGraphicFramePr>
        <p:xfrm>
          <a:off x="197371" y="-29980"/>
          <a:ext cx="11869711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918"/>
                <a:gridCol w="9458793"/>
              </a:tblGrid>
              <a:tr h="370840"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Period</a:t>
                      </a:r>
                      <a:endParaRPr lang="en-S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 smtClean="0"/>
                        <a:t>Event</a:t>
                      </a:r>
                      <a:endParaRPr lang="en-SG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SG" sz="1900" dirty="0" smtClean="0"/>
                        <a:t>Around 600 BC</a:t>
                      </a:r>
                    </a:p>
                    <a:p>
                      <a:r>
                        <a:rPr lang="en-SG" sz="1900" dirty="0" smtClean="0"/>
                        <a:t>Prophet</a:t>
                      </a:r>
                      <a:r>
                        <a:rPr lang="en-SG" sz="1900" baseline="0" dirty="0" smtClean="0"/>
                        <a:t> Jeremiah</a:t>
                      </a:r>
                    </a:p>
                    <a:p>
                      <a:r>
                        <a:rPr lang="en-SG" sz="1900" baseline="0" dirty="0" smtClean="0"/>
                        <a:t>Read </a:t>
                      </a:r>
                      <a:r>
                        <a:rPr lang="en-SG" sz="1900" baseline="0" dirty="0" err="1" smtClean="0"/>
                        <a:t>Jer</a:t>
                      </a:r>
                      <a:r>
                        <a:rPr lang="en-SG" sz="1900" baseline="0" dirty="0" smtClean="0"/>
                        <a:t> 36</a:t>
                      </a:r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dirty="0" smtClean="0"/>
                        <a:t>Wrote on a scroll a message of destruction coming to Judah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dirty="0" smtClean="0"/>
                        <a:t>Baruch</a:t>
                      </a:r>
                      <a:r>
                        <a:rPr lang="en-SG" sz="1900" baseline="0" dirty="0" smtClean="0"/>
                        <a:t> r</a:t>
                      </a:r>
                      <a:r>
                        <a:rPr lang="en-SG" sz="1900" dirty="0" smtClean="0"/>
                        <a:t>ead to the public and the princes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King </a:t>
                      </a:r>
                      <a:r>
                        <a:rPr lang="en-SG" sz="1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Jehoiakim</a:t>
                      </a: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had</a:t>
                      </a:r>
                      <a:r>
                        <a:rPr lang="en-SG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scroll cut into pieces and burned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dirty="0" smtClean="0"/>
                        <a:t>Jeremiah</a:t>
                      </a:r>
                      <a:r>
                        <a:rPr lang="en-SG" sz="1900" baseline="0" dirty="0" smtClean="0"/>
                        <a:t> was instructed to write on a second scroll the same message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baseline="0" dirty="0" smtClean="0"/>
                        <a:t>Some 17 years later, the prophecy came to pass – Babylonian captivity</a:t>
                      </a:r>
                      <a:endParaRPr lang="en-SG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SG" sz="1900" dirty="0" smtClean="0"/>
                        <a:t>AD 303</a:t>
                      </a:r>
                    </a:p>
                    <a:p>
                      <a:r>
                        <a:rPr lang="en-SG" sz="1900" dirty="0" smtClean="0"/>
                        <a:t>Emperor Diocletian</a:t>
                      </a:r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Issued an edict to destroy Christians and their Bible, including anyone found in possession of the Bible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Erected a monument with an inscription which means “the name Christian is extinguished.” 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25 years later his successor Constantine commissioned Eusebius to prepare 50 copies of the Scriptures to be paid for by the government</a:t>
                      </a:r>
                      <a:endParaRPr lang="en-SG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SG" sz="1900" dirty="0" smtClean="0"/>
                        <a:t>1776</a:t>
                      </a:r>
                    </a:p>
                    <a:p>
                      <a:r>
                        <a:rPr lang="en-SG" sz="1900" dirty="0" smtClean="0"/>
                        <a:t>French</a:t>
                      </a:r>
                      <a:r>
                        <a:rPr lang="en-SG" sz="1900" baseline="0" dirty="0" smtClean="0"/>
                        <a:t> philosopher Voltaire</a:t>
                      </a:r>
                      <a:endParaRPr lang="en-SG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Announced “After 100 years of my death the Bible will be an antique - a collector’s item.”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years after his death, the Geneva Bible Society bought his house and used his printing press to publish Bibles throughout Europe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years after his death, an ancient Bible manuscript was bought for half a million dollars while a copy of Voltaire’s writing was sold in a Paris market for eleven cents</a:t>
                      </a:r>
                      <a:r>
                        <a:rPr lang="en-SG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very same day</a:t>
                      </a:r>
                      <a:endParaRPr lang="en-SG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SG" sz="2000" dirty="0" smtClean="0"/>
                        <a:t>20 July 2016</a:t>
                      </a:r>
                    </a:p>
                    <a:p>
                      <a:r>
                        <a:rPr lang="en-SG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Russian president Vladimir Putin </a:t>
                      </a:r>
                      <a:endParaRPr lang="en-S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SG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Approved a package of anti-terrorism laws that include laws against sharing faith in homes, online, or anywhere but recognized church buildings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b="1" dirty="0" smtClean="0"/>
              <a:t>James 1:19-16 ESV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29" y="1740049"/>
            <a:ext cx="10058400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SG" sz="2400" b="1" baseline="30000" dirty="0" smtClean="0"/>
              <a:t>19</a:t>
            </a:r>
            <a:r>
              <a:rPr lang="en-SG" sz="2400" b="1" baseline="30000" dirty="0"/>
              <a:t> </a:t>
            </a:r>
            <a:r>
              <a:rPr lang="en-SG" sz="2400" dirty="0"/>
              <a:t>Know this, my beloved brothers: let every person be quick to hear, slow to speak, slow to anger; </a:t>
            </a:r>
            <a:r>
              <a:rPr lang="en-SG" sz="2400" b="1" baseline="30000" dirty="0"/>
              <a:t>20 </a:t>
            </a:r>
            <a:r>
              <a:rPr lang="en-SG" sz="2400" dirty="0"/>
              <a:t>for the anger of man does not produce the righteousness of God. </a:t>
            </a:r>
            <a:r>
              <a:rPr lang="en-SG" sz="2400" b="1" baseline="30000" dirty="0"/>
              <a:t>21 </a:t>
            </a:r>
            <a:r>
              <a:rPr lang="en-SG" sz="2400" dirty="0"/>
              <a:t>Therefore put away all filthiness and rampant wickedness and receive with meekness the implanted </a:t>
            </a:r>
            <a:r>
              <a:rPr lang="en-SG" sz="2400" u="sng" dirty="0"/>
              <a:t>word</a:t>
            </a:r>
            <a:r>
              <a:rPr lang="en-SG" sz="2400" dirty="0"/>
              <a:t>, which is able to save your souls.</a:t>
            </a:r>
          </a:p>
          <a:p>
            <a:pPr marL="0" indent="0">
              <a:buNone/>
            </a:pPr>
            <a:r>
              <a:rPr lang="en-SG" sz="2400" b="1" baseline="30000" dirty="0"/>
              <a:t>22 </a:t>
            </a:r>
            <a:r>
              <a:rPr lang="en-SG" sz="2400" dirty="0"/>
              <a:t>But be doers of the </a:t>
            </a:r>
            <a:r>
              <a:rPr lang="en-SG" sz="2400" u="sng" dirty="0"/>
              <a:t>word</a:t>
            </a:r>
            <a:r>
              <a:rPr lang="en-SG" sz="2400" dirty="0"/>
              <a:t>, and not hearers only, deceiving yourselves. </a:t>
            </a:r>
            <a:r>
              <a:rPr lang="en-SG" sz="2400" b="1" baseline="30000" dirty="0"/>
              <a:t>23 </a:t>
            </a:r>
            <a:r>
              <a:rPr lang="en-SG" sz="2400" dirty="0"/>
              <a:t>For if anyone is a hearer of the </a:t>
            </a:r>
            <a:r>
              <a:rPr lang="en-SG" sz="2400" u="sng" dirty="0"/>
              <a:t>word</a:t>
            </a:r>
            <a:r>
              <a:rPr lang="en-SG" sz="2400" dirty="0"/>
              <a:t> and not a doer, he is like a man who looks intently at his natural face in a mirror. </a:t>
            </a:r>
            <a:r>
              <a:rPr lang="en-SG" sz="2400" b="1" baseline="30000" dirty="0"/>
              <a:t>24 </a:t>
            </a:r>
            <a:r>
              <a:rPr lang="en-SG" sz="2400" dirty="0"/>
              <a:t>For he looks at himself and goes away and at once forgets what he was like. </a:t>
            </a:r>
            <a:r>
              <a:rPr lang="en-SG" sz="2400" b="1" baseline="30000" dirty="0"/>
              <a:t>25 </a:t>
            </a:r>
            <a:r>
              <a:rPr lang="en-SG" sz="2400" dirty="0"/>
              <a:t>But the one who looks into the perfect law, the law of liberty, and perseveres, being no hearer who forgets but a doer who acts, he will be blessed in his doing.</a:t>
            </a:r>
          </a:p>
        </p:txBody>
      </p:sp>
    </p:spTree>
    <p:extLst>
      <p:ext uri="{BB962C8B-B14F-4D97-AF65-F5344CB8AC3E}">
        <p14:creationId xmlns:p14="http://schemas.microsoft.com/office/powerpoint/2010/main" val="222609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SG" sz="3600" b="1" dirty="0"/>
              <a:t>How are we to respond to the life-giving Word</a:t>
            </a:r>
            <a:r>
              <a:rPr lang="en-SG" sz="3600" b="1" dirty="0" smtClean="0"/>
              <a:t>?</a:t>
            </a:r>
            <a:endParaRPr lang="en-S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en-SG" sz="2800" dirty="0"/>
              <a:t>Quick to hear, slow to speak (v 19)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SG" sz="2800" dirty="0" smtClean="0"/>
              <a:t>Receive </a:t>
            </a:r>
            <a:r>
              <a:rPr lang="en-SG" sz="2800" dirty="0"/>
              <a:t>with meekness the implanted word (v 21)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SG" sz="2800" dirty="0"/>
              <a:t>Be doers of the word, and not hearers only (v 22)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68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 smtClean="0"/>
              <a:t>1. </a:t>
            </a:r>
            <a:r>
              <a:rPr lang="en-SG" dirty="0"/>
              <a:t>Quick to hear, slow to speak (v 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SG" sz="2400" dirty="0"/>
              <a:t>And after six days Jesus took with him Peter and James, and John his brother, and led them up a high mountain by themselves. </a:t>
            </a:r>
            <a:r>
              <a:rPr lang="en-SG" sz="2400" b="1" baseline="30000" dirty="0"/>
              <a:t>2 </a:t>
            </a:r>
            <a:r>
              <a:rPr lang="en-SG" sz="2400" dirty="0"/>
              <a:t>And he was transfigured before them, and his face shone like the sun, and his clothes became white as light. </a:t>
            </a:r>
            <a:r>
              <a:rPr lang="en-SG" sz="2400" b="1" baseline="30000" dirty="0"/>
              <a:t>3 </a:t>
            </a:r>
            <a:r>
              <a:rPr lang="en-SG" sz="2400" dirty="0"/>
              <a:t>And behold, there appeared to them Moses and Elijah, talking with him. </a:t>
            </a:r>
            <a:r>
              <a:rPr lang="en-SG" sz="2400" b="1" baseline="30000" dirty="0"/>
              <a:t>4 </a:t>
            </a:r>
            <a:r>
              <a:rPr lang="en-SG" sz="2400" dirty="0"/>
              <a:t>And Peter said to Jesus, “Lord, it is good that we are here. If you wish, I will make three tents here, one for you and one for Moses and one for Elijah.” </a:t>
            </a:r>
            <a:r>
              <a:rPr lang="en-SG" sz="2400" b="1" baseline="30000" dirty="0"/>
              <a:t>5 </a:t>
            </a:r>
            <a:r>
              <a:rPr lang="en-SG" sz="2400" dirty="0"/>
              <a:t>He was still speaking when, behold, a bright cloud overshadowed them, and a voice from the cloud said, “This is my beloved </a:t>
            </a:r>
            <a:r>
              <a:rPr lang="en-SG" sz="2400" dirty="0" smtClean="0"/>
              <a:t>Son, with </a:t>
            </a:r>
            <a:r>
              <a:rPr lang="en-SG" sz="2400" dirty="0"/>
              <a:t>whom I am well pleased; </a:t>
            </a:r>
            <a:r>
              <a:rPr lang="en-SG" sz="2400" b="1" u="sng" dirty="0"/>
              <a:t>listen to him</a:t>
            </a:r>
            <a:r>
              <a:rPr lang="en-SG" sz="2400" dirty="0"/>
              <a:t>.” </a:t>
            </a:r>
            <a:r>
              <a:rPr lang="en-SG" sz="2400" b="1" baseline="30000" dirty="0"/>
              <a:t>6 </a:t>
            </a:r>
            <a:r>
              <a:rPr lang="en-SG" sz="2400" dirty="0"/>
              <a:t>When the disciples heard this, they fell on their faces and were terrified. </a:t>
            </a:r>
            <a:r>
              <a:rPr lang="en-SG" sz="2400" dirty="0" smtClean="0"/>
              <a:t>    							Matt 17:1-6 ESV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28646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 smtClean="0">
                <a:solidFill>
                  <a:schemeClr val="tx1"/>
                </a:solidFill>
              </a:rPr>
              <a:t>Listen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2279576" y="4509121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2400" dirty="0"/>
              <a:t>Give ear to a king – listening intently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2400" dirty="0"/>
              <a:t>Be observant – ten eyes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2400" dirty="0"/>
              <a:t>Undivided attention – one heart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671364"/>
            <a:ext cx="2508870" cy="247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12172" y="3247531"/>
            <a:ext cx="4277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/>
              <a:t>Listen, my sons, to a father’s instruction</a:t>
            </a:r>
            <a:r>
              <a:rPr lang="en-SG" sz="2000" b="1" dirty="0" smtClean="0"/>
              <a:t>;</a:t>
            </a:r>
            <a:r>
              <a:rPr lang="en-SG" sz="2000" b="1" dirty="0"/>
              <a:t> pay attention and gain understanding</a:t>
            </a:r>
            <a:r>
              <a:rPr lang="en-SG" sz="2000" b="1" dirty="0" smtClean="0"/>
              <a:t>.  </a:t>
            </a:r>
            <a:r>
              <a:rPr lang="en-SG" sz="2000" b="1" dirty="0" err="1" smtClean="0"/>
              <a:t>Pr</a:t>
            </a:r>
            <a:r>
              <a:rPr lang="en-SG" sz="2000" b="1" dirty="0" smtClean="0"/>
              <a:t> 4:1 NIV</a:t>
            </a:r>
            <a:endParaRPr lang="en-SG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12172" y="4267514"/>
            <a:ext cx="43258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/>
              <a:t>When Jesus saw their faith, he said to the paralyzed man, “Son, your sins are forgiven</a:t>
            </a:r>
            <a:r>
              <a:rPr lang="en-SG" sz="2000" b="1" dirty="0" smtClean="0"/>
              <a:t>.”  Mk 2:5 NIV</a:t>
            </a:r>
            <a:endParaRPr lang="en-SG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992255" y="5527208"/>
            <a:ext cx="4122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/>
              <a:t>Apply your heart to instruction</a:t>
            </a:r>
            <a:r>
              <a:rPr lang="en-SG" sz="2000" b="1" dirty="0"/>
              <a:t/>
            </a:r>
            <a:br>
              <a:rPr lang="en-SG" sz="2000" b="1" dirty="0"/>
            </a:br>
            <a:r>
              <a:rPr lang="en-SG" sz="2000" b="1" dirty="0" smtClean="0"/>
              <a:t>and </a:t>
            </a:r>
            <a:r>
              <a:rPr lang="en-SG" sz="2000" b="1" dirty="0"/>
              <a:t>your ears to words of knowledge</a:t>
            </a:r>
            <a:r>
              <a:rPr lang="en-SG" sz="2000" b="1" dirty="0" smtClean="0"/>
              <a:t>.  </a:t>
            </a:r>
            <a:r>
              <a:rPr lang="en-SG" sz="2000" b="1" dirty="0" err="1" smtClean="0"/>
              <a:t>Pr</a:t>
            </a:r>
            <a:r>
              <a:rPr lang="en-SG" sz="2000" b="1" dirty="0" smtClean="0"/>
              <a:t> 23:12 NIV</a:t>
            </a:r>
            <a:endParaRPr lang="en-SG" sz="2000" b="1" dirty="0"/>
          </a:p>
        </p:txBody>
      </p:sp>
    </p:spTree>
    <p:extLst>
      <p:ext uri="{BB962C8B-B14F-4D97-AF65-F5344CB8AC3E}">
        <p14:creationId xmlns:p14="http://schemas.microsoft.com/office/powerpoint/2010/main" val="10535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0238" indent="-630238"/>
            <a:r>
              <a:rPr lang="en-SG" dirty="0" smtClean="0"/>
              <a:t>1. Quick </a:t>
            </a:r>
            <a:r>
              <a:rPr lang="en-SG" dirty="0"/>
              <a:t>to hear, slow to </a:t>
            </a:r>
            <a:r>
              <a:rPr lang="en-SG" dirty="0" smtClean="0"/>
              <a:t>speak </a:t>
            </a:r>
            <a:r>
              <a:rPr lang="en-SG" dirty="0"/>
              <a:t>(v 19)</a:t>
            </a:r>
            <a:endParaRPr lang="en-SG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SG" sz="2800" dirty="0"/>
              <a:t>When words are many, transgression is not lacking, but whoever restrains his lips is prudent. </a:t>
            </a:r>
            <a:r>
              <a:rPr lang="en-SG" sz="2800" dirty="0" smtClean="0"/>
              <a:t>                       </a:t>
            </a:r>
            <a:r>
              <a:rPr lang="en-SG" sz="2800" dirty="0" err="1" smtClean="0"/>
              <a:t>Pr</a:t>
            </a:r>
            <a:r>
              <a:rPr lang="en-SG" sz="2800" dirty="0" smtClean="0"/>
              <a:t> </a:t>
            </a:r>
            <a:r>
              <a:rPr lang="en-SG" sz="2800" dirty="0"/>
              <a:t>10:19 ESV</a:t>
            </a:r>
          </a:p>
          <a:p>
            <a:pPr marL="0" indent="0">
              <a:buNone/>
            </a:pPr>
            <a:endParaRPr lang="en-SG" sz="2800" dirty="0" smtClean="0"/>
          </a:p>
          <a:p>
            <a:r>
              <a:rPr lang="en-SG" sz="2800" dirty="0" smtClean="0"/>
              <a:t>Communicate well: words (7%), body language (55%), tonality (38%)</a:t>
            </a:r>
          </a:p>
          <a:p>
            <a:r>
              <a:rPr lang="en-SG" sz="2800" dirty="0" smtClean="0"/>
              <a:t>Listen: seek clarification, avoid making hasty judgments</a:t>
            </a:r>
          </a:p>
          <a:p>
            <a:r>
              <a:rPr lang="en-SG" sz="2800" dirty="0" smtClean="0"/>
              <a:t>Levelling: communicate at their level</a:t>
            </a:r>
          </a:p>
          <a:p>
            <a:r>
              <a:rPr lang="en-SG" sz="2800" dirty="0" smtClean="0"/>
              <a:t>Confidence: key to credibility</a:t>
            </a:r>
          </a:p>
          <a:p>
            <a:r>
              <a:rPr lang="en-SG" sz="2800" dirty="0" smtClean="0"/>
              <a:t>Constructive feedback: to improve self-esteem &amp; self-image </a:t>
            </a:r>
          </a:p>
        </p:txBody>
      </p:sp>
    </p:spTree>
    <p:extLst>
      <p:ext uri="{BB962C8B-B14F-4D97-AF65-F5344CB8AC3E}">
        <p14:creationId xmlns:p14="http://schemas.microsoft.com/office/powerpoint/2010/main" val="335024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1132</TotalTime>
  <Words>770</Words>
  <Application>Microsoft Office PowerPoint</Application>
  <PresentationFormat>Widescreen</PresentationFormat>
  <Paragraphs>108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SimSun</vt:lpstr>
      <vt:lpstr>Arial</vt:lpstr>
      <vt:lpstr>Calibri</vt:lpstr>
      <vt:lpstr>Century Gothic</vt:lpstr>
      <vt:lpstr>Garamond</vt:lpstr>
      <vt:lpstr>Latha</vt:lpstr>
      <vt:lpstr>Symbol</vt:lpstr>
      <vt:lpstr>Savon</vt:lpstr>
      <vt:lpstr>The Life-giving Word</vt:lpstr>
      <vt:lpstr>Outline to the Book of James</vt:lpstr>
      <vt:lpstr>The Enduring Word of God</vt:lpstr>
      <vt:lpstr>PowerPoint Presentation</vt:lpstr>
      <vt:lpstr>James 1:19-16 ESV</vt:lpstr>
      <vt:lpstr>How are we to respond to the life-giving Word?</vt:lpstr>
      <vt:lpstr>1. Quick to hear, slow to speak (v 19)</vt:lpstr>
      <vt:lpstr>Listen</vt:lpstr>
      <vt:lpstr>1. Quick to hear, slow to speak (v 19)</vt:lpstr>
      <vt:lpstr>1. Quick to hear, slow to speak (v 19)</vt:lpstr>
      <vt:lpstr>2. Receive with meekness the implanted word (v 21)</vt:lpstr>
      <vt:lpstr>3. Be doers of the word, and not hearers only (v 22)</vt:lpstr>
      <vt:lpstr>3. Be doers of the word, and not hearers only (v 22)</vt:lpstr>
      <vt:lpstr>The Life-giving Word</vt:lpstr>
      <vt:lpstr>The Life-giving Word</vt:lpstr>
    </vt:vector>
  </TitlesOfParts>
  <Company>MOE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Life-giving trial</dc:title>
  <dc:creator>Ang Kheng San Cecil</dc:creator>
  <cp:lastModifiedBy>Ang Kheng San Cecil</cp:lastModifiedBy>
  <cp:revision>89</cp:revision>
  <dcterms:created xsi:type="dcterms:W3CDTF">2016-07-04T05:41:45Z</dcterms:created>
  <dcterms:modified xsi:type="dcterms:W3CDTF">2016-10-01T07:44:01Z</dcterms:modified>
</cp:coreProperties>
</file>